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9"/>
  </p:notesMasterIdLst>
  <p:sldIdLst>
    <p:sldId id="256" r:id="rId2"/>
    <p:sldId id="267" r:id="rId3"/>
    <p:sldId id="275" r:id="rId4"/>
    <p:sldId id="357" r:id="rId5"/>
    <p:sldId id="257" r:id="rId6"/>
    <p:sldId id="344" r:id="rId7"/>
    <p:sldId id="345" r:id="rId8"/>
    <p:sldId id="359" r:id="rId9"/>
    <p:sldId id="347" r:id="rId10"/>
    <p:sldId id="362" r:id="rId11"/>
    <p:sldId id="349" r:id="rId12"/>
    <p:sldId id="351" r:id="rId13"/>
    <p:sldId id="348" r:id="rId14"/>
    <p:sldId id="350" r:id="rId15"/>
    <p:sldId id="353" r:id="rId16"/>
    <p:sldId id="354" r:id="rId17"/>
    <p:sldId id="355" r:id="rId1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Fira Code" panose="020B0809050000020004" pitchFamily="49" charset="0"/>
      <p:regular r:id="rId25"/>
      <p:bold r:id="rId26"/>
    </p:embeddedFont>
    <p:embeddedFont>
      <p:font typeface="Fira Code Light" panose="020B0809050000020004" pitchFamily="49" charset="0"/>
      <p:regular r:id="rId27"/>
      <p:bold r:id="rId28"/>
    </p:embeddedFont>
    <p:embeddedFont>
      <p:font typeface="Lucida Fax" panose="02060602050505020204" pitchFamily="18" charset="0"/>
      <p:regular r:id="rId29"/>
      <p:bold r:id="rId30"/>
      <p:italic r:id="rId31"/>
      <p:boldItalic r:id="rId32"/>
    </p:embeddedFont>
    <p:embeddedFont>
      <p:font typeface="Oswald" panose="00000500000000000000" pitchFamily="2" charset="0"/>
      <p:regular r:id="rId33"/>
      <p:bold r:id="rId34"/>
    </p:embeddedFont>
    <p:embeddedFont>
      <p:font typeface="Roboto Condensed Light" panose="02000000000000000000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ấn Phan" initials="TP" lastIdx="1" clrIdx="0">
    <p:extLst>
      <p:ext uri="{19B8F6BF-5375-455C-9EA6-DF929625EA0E}">
        <p15:presenceInfo xmlns:p15="http://schemas.microsoft.com/office/powerpoint/2012/main" userId="11720e9a05107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D016EA-6373-4F77-927C-71C67F3614AE}">
  <a:tblStyle styleId="{51D016EA-6373-4F77-927C-71C67F3614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4"/>
    <p:restoredTop sz="94676"/>
  </p:normalViewPr>
  <p:slideViewPr>
    <p:cSldViewPr snapToGrid="0">
      <p:cViewPr varScale="1">
        <p:scale>
          <a:sx n="111" d="100"/>
          <a:sy n="111" d="100"/>
        </p:scale>
        <p:origin x="72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5T21:15:56.761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844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23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860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50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211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457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811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459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f65840171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f65840171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f65840171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f65840171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690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884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639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f65840171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f65840171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952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46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66" r:id="rId4"/>
    <p:sldLayoutId id="2147483671" r:id="rId5"/>
    <p:sldLayoutId id="2147483672" r:id="rId6"/>
    <p:sldLayoutId id="214748367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hyperlink" Target="https://pngimg.com/download/3938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" Target="slide15.xml"/><Relationship Id="rId9" Type="http://schemas.openxmlformats.org/officeDocument/2006/relationships/hyperlink" Target="https://pngimg.com/download/7312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1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slide" Target="slide15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slide" Target="slide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" Target="slide1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slide" Target="slide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1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slide" Target="slid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slide" Target="slide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slide" Target="slide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slide" Target="slide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slide" Target="slide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slide" Target="slide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slide" Target="slide15.xml"/><Relationship Id="rId5" Type="http://schemas.openxmlformats.org/officeDocument/2006/relationships/slide" Target="slide1.xml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A8C5BD-E9B8-0242-F3E6-FDC51D15D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123" y="1375183"/>
            <a:ext cx="2469827" cy="2469827"/>
          </a:xfrm>
          <a:prstGeom prst="rect">
            <a:avLst/>
          </a:prstGeom>
        </p:spPr>
      </p:pic>
      <p:sp>
        <p:nvSpPr>
          <p:cNvPr id="397" name="Google Shape;397;p31"/>
          <p:cNvSpPr txBox="1">
            <a:spLocks noGrp="1"/>
          </p:cNvSpPr>
          <p:nvPr>
            <p:ph type="subTitle" idx="1"/>
          </p:nvPr>
        </p:nvSpPr>
        <p:spPr>
          <a:xfrm>
            <a:off x="980691" y="2994349"/>
            <a:ext cx="3972455" cy="4136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Al Nile" pitchFamily="2" charset="-78"/>
                <a:cs typeface="Al Nile" pitchFamily="2" charset="-78"/>
              </a:rPr>
              <a:t>ỨNG DỤNG THƯ VIỆN PYGAME</a:t>
            </a:r>
            <a:endParaRPr sz="2000" b="1" dirty="0">
              <a:latin typeface="Al Nile" pitchFamily="2" charset="-78"/>
              <a:cs typeface="Al Nile" pitchFamily="2" charset="-78"/>
            </a:endParaRPr>
          </a:p>
        </p:txBody>
      </p:sp>
      <p:sp>
        <p:nvSpPr>
          <p:cNvPr id="399" name="Google Shape;399;p31"/>
          <p:cNvSpPr txBox="1">
            <a:spLocks noGrp="1"/>
          </p:cNvSpPr>
          <p:nvPr>
            <p:ph type="ctrTitle"/>
          </p:nvPr>
        </p:nvSpPr>
        <p:spPr>
          <a:xfrm>
            <a:off x="1072679" y="1501370"/>
            <a:ext cx="4595440" cy="789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/>
              <a:t>Lập</a:t>
            </a:r>
            <a:r>
              <a:rPr lang="en-US" sz="4400" dirty="0"/>
              <a:t> </a:t>
            </a:r>
            <a:r>
              <a:rPr lang="en-US" sz="4400" dirty="0" err="1"/>
              <a:t>Trình</a:t>
            </a:r>
            <a:br>
              <a:rPr lang="en-US" sz="4400" dirty="0"/>
            </a:br>
            <a:r>
              <a:rPr lang="en-US" sz="4400" dirty="0"/>
              <a:t>         </a:t>
            </a:r>
            <a:r>
              <a:rPr lang="en-US" sz="4400" dirty="0" err="1"/>
              <a:t>Nâng</a:t>
            </a:r>
            <a:r>
              <a:rPr lang="en-US" sz="4400" dirty="0"/>
              <a:t> Cao </a:t>
            </a:r>
            <a:endParaRPr sz="4400" dirty="0"/>
          </a:p>
        </p:txBody>
      </p:sp>
      <p:grpSp>
        <p:nvGrpSpPr>
          <p:cNvPr id="412" name="Google Shape;412;p31"/>
          <p:cNvGrpSpPr/>
          <p:nvPr/>
        </p:nvGrpSpPr>
        <p:grpSpPr>
          <a:xfrm>
            <a:off x="6917015" y="1491506"/>
            <a:ext cx="795392" cy="626115"/>
            <a:chOff x="7542675" y="1392460"/>
            <a:chExt cx="879178" cy="692069"/>
          </a:xfrm>
        </p:grpSpPr>
        <p:sp>
          <p:nvSpPr>
            <p:cNvPr id="413" name="Google Shape;413;p31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31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3" name="Google Shape;423;p31"/>
          <p:cNvGrpSpPr/>
          <p:nvPr/>
        </p:nvGrpSpPr>
        <p:grpSpPr>
          <a:xfrm>
            <a:off x="5055410" y="2845326"/>
            <a:ext cx="633471" cy="733893"/>
            <a:chOff x="5055410" y="2845326"/>
            <a:chExt cx="633471" cy="733893"/>
          </a:xfrm>
        </p:grpSpPr>
        <p:grpSp>
          <p:nvGrpSpPr>
            <p:cNvPr id="424" name="Google Shape;424;p31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425" name="Google Shape;425;p31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6" name="Google Shape;426;p31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427" name="Google Shape;427;p31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1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1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0" name="Google Shape;430;p31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431" name="Google Shape;431;p3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" name="Google Shape;434;p31"/>
          <p:cNvGrpSpPr/>
          <p:nvPr/>
        </p:nvGrpSpPr>
        <p:grpSpPr>
          <a:xfrm>
            <a:off x="7364991" y="2489020"/>
            <a:ext cx="694832" cy="494692"/>
            <a:chOff x="3336290" y="764021"/>
            <a:chExt cx="810300" cy="576900"/>
          </a:xfrm>
        </p:grpSpPr>
        <p:sp>
          <p:nvSpPr>
            <p:cNvPr id="435" name="Google Shape;435;p31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1"/>
          <p:cNvGrpSpPr/>
          <p:nvPr/>
        </p:nvGrpSpPr>
        <p:grpSpPr>
          <a:xfrm>
            <a:off x="5110752" y="1581324"/>
            <a:ext cx="999286" cy="251306"/>
            <a:chOff x="6394932" y="2541500"/>
            <a:chExt cx="959100" cy="241200"/>
          </a:xfrm>
        </p:grpSpPr>
        <p:sp>
          <p:nvSpPr>
            <p:cNvPr id="439" name="Google Shape;439;p31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7804529" y="4755900"/>
            <a:ext cx="1066200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flappyBird.py</a:t>
            </a:r>
            <a:endParaRPr sz="12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6" name="Google Shape;456;p31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97;p31">
            <a:extLst>
              <a:ext uri="{FF2B5EF4-FFF2-40B4-BE49-F238E27FC236}">
                <a16:creationId xmlns:a16="http://schemas.microsoft.com/office/drawing/2014/main" id="{A7091C75-B8C7-5DA9-6D1E-BAF02DE42D22}"/>
              </a:ext>
            </a:extLst>
          </p:cNvPr>
          <p:cNvSpPr txBox="1">
            <a:spLocks/>
          </p:cNvSpPr>
          <p:nvPr/>
        </p:nvSpPr>
        <p:spPr>
          <a:xfrm>
            <a:off x="844899" y="3543784"/>
            <a:ext cx="3860933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n-US" sz="1200" dirty="0">
                <a:latin typeface="Lucida Fax" panose="02060602050505020204" pitchFamily="18" charset="77"/>
              </a:rPr>
              <a:t>Flappy Bird </a:t>
            </a:r>
            <a:r>
              <a:rPr lang="en-US" sz="1200" dirty="0" err="1">
                <a:latin typeface="Lucida Fax" panose="02060602050505020204" pitchFamily="18" charset="77"/>
              </a:rPr>
              <a:t>phiên</a:t>
            </a:r>
            <a:r>
              <a:rPr lang="en-US" sz="1200" dirty="0">
                <a:latin typeface="Lucida Fax" panose="02060602050505020204" pitchFamily="18" charset="77"/>
              </a:rPr>
              <a:t> </a:t>
            </a:r>
            <a:r>
              <a:rPr lang="en-US" sz="1200" dirty="0" err="1">
                <a:latin typeface="Lucida Fax" panose="02060602050505020204" pitchFamily="18" charset="77"/>
              </a:rPr>
              <a:t>bản</a:t>
            </a:r>
            <a:r>
              <a:rPr lang="en-US" sz="1200" dirty="0">
                <a:latin typeface="Lucida Fax" panose="02060602050505020204" pitchFamily="18" charset="77"/>
              </a:rPr>
              <a:t> </a:t>
            </a:r>
            <a:r>
              <a:rPr lang="en-US" sz="1200" dirty="0" err="1">
                <a:latin typeface="Lucida Fax" panose="02060602050505020204" pitchFamily="18" charset="77"/>
              </a:rPr>
              <a:t>Giáng</a:t>
            </a:r>
            <a:r>
              <a:rPr lang="en-US" sz="1200" dirty="0">
                <a:latin typeface="Lucida Fax" panose="02060602050505020204" pitchFamily="18" charset="77"/>
              </a:rPr>
              <a:t> </a:t>
            </a:r>
            <a:r>
              <a:rPr lang="en-US" sz="1200" dirty="0" err="1">
                <a:latin typeface="Lucida Fax" panose="02060602050505020204" pitchFamily="18" charset="77"/>
              </a:rPr>
              <a:t>Sinh</a:t>
            </a:r>
            <a:endParaRPr lang="vi-VN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3BAACE-7A04-8872-CD1F-2EE0BC1C4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98" y="47496"/>
            <a:ext cx="402402" cy="402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4B882-00EA-CCDB-8F71-6910EE67176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3000"/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031940" flipH="1">
            <a:off x="3888588" y="3471095"/>
            <a:ext cx="400005" cy="274351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5E9F79-E03A-D6ED-C864-854E927B01F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2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879565" y="3755884"/>
            <a:ext cx="655691" cy="6996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7140EB-6C6D-1735-3C09-C6DCB92D3549}"/>
              </a:ext>
            </a:extLst>
          </p:cNvPr>
          <p:cNvSpPr txBox="1"/>
          <p:nvPr/>
        </p:nvSpPr>
        <p:spPr>
          <a:xfrm>
            <a:off x="7623544" y="404037"/>
            <a:ext cx="911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17" name="Google Shape;397;p31">
            <a:extLst>
              <a:ext uri="{FF2B5EF4-FFF2-40B4-BE49-F238E27FC236}">
                <a16:creationId xmlns:a16="http://schemas.microsoft.com/office/drawing/2014/main" id="{9E41DE8A-F785-BA28-046B-F89DDC05CCB0}"/>
              </a:ext>
            </a:extLst>
          </p:cNvPr>
          <p:cNvSpPr txBox="1">
            <a:spLocks/>
          </p:cNvSpPr>
          <p:nvPr/>
        </p:nvSpPr>
        <p:spPr>
          <a:xfrm>
            <a:off x="7269398" y="891677"/>
            <a:ext cx="1086863" cy="41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vi-VN" sz="2000" b="1" dirty="0">
                <a:latin typeface="Al Nile" pitchFamily="2" charset="-78"/>
                <a:cs typeface="Al Nile" pitchFamily="2" charset="-78"/>
              </a:rPr>
              <a:t>Nhóm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 build="p"/>
      <p:bldP spid="399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flappyBird.py</a:t>
            </a:r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4F36545-214F-2E4A-BED5-C35CF0DD7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99" y="96268"/>
            <a:ext cx="402402" cy="4024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C7D83E-BE73-6024-B410-0266B5890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01" y="0"/>
            <a:ext cx="1074506" cy="663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671D4-CC3A-8BAF-74EF-A35A9BE78835}"/>
              </a:ext>
            </a:extLst>
          </p:cNvPr>
          <p:cNvSpPr txBox="1"/>
          <p:nvPr/>
        </p:nvSpPr>
        <p:spPr>
          <a:xfrm>
            <a:off x="276600" y="1165585"/>
            <a:ext cx="38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 Giao </a:t>
            </a:r>
            <a:r>
              <a:rPr lang="en-US" sz="1800" b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diện</a:t>
            </a:r>
            <a:r>
              <a:rPr lang="en-US" sz="18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trò</a:t>
            </a:r>
            <a:r>
              <a:rPr lang="en-US" sz="18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chơi</a:t>
            </a:r>
            <a:endParaRPr lang="en-US" sz="1800" b="1" dirty="0">
              <a:solidFill>
                <a:schemeClr val="tx1">
                  <a:lumMod val="10000"/>
                  <a:lumOff val="9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CF7744-70A5-815B-CFC7-CA0548A38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688" y="4258957"/>
            <a:ext cx="7446624" cy="369332"/>
          </a:xfrm>
        </p:spPr>
        <p:txBody>
          <a:bodyPr/>
          <a:lstStyle/>
          <a:p>
            <a:pPr marL="158750" indent="0" algn="just">
              <a:buNone/>
            </a:pP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Bắt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đầu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trò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chơi</a:t>
            </a:r>
            <a:r>
              <a:rPr lang="en-US" sz="1400" dirty="0">
                <a:latin typeface="Consolas" panose="020B0609020204030204" pitchFamily="49" charset="0"/>
              </a:rPr>
              <a:t>	  Khi </a:t>
            </a:r>
            <a:r>
              <a:rPr lang="en-US" sz="1400" dirty="0" err="1">
                <a:latin typeface="Consolas" panose="020B0609020204030204" pitchFamily="49" charset="0"/>
              </a:rPr>
              <a:t>đang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chơi</a:t>
            </a:r>
            <a:r>
              <a:rPr lang="en-US" sz="1400" dirty="0">
                <a:latin typeface="Consolas" panose="020B0609020204030204" pitchFamily="49" charset="0"/>
              </a:rPr>
              <a:t>	      </a:t>
            </a:r>
            <a:r>
              <a:rPr lang="en-US" sz="1400" dirty="0" err="1">
                <a:latin typeface="Consolas" panose="020B0609020204030204" pitchFamily="49" charset="0"/>
              </a:rPr>
              <a:t>Kết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thúc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trò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chơi</a:t>
            </a:r>
            <a:endParaRPr lang="en-US" sz="14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F3940-D5A2-4CF6-2B4D-1AAC454EF2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80" b="1815"/>
          <a:stretch/>
        </p:blipFill>
        <p:spPr>
          <a:xfrm>
            <a:off x="1385786" y="1589832"/>
            <a:ext cx="1524641" cy="2662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220E62-CEEA-E001-BC87-EC9E525D6D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214" b="1605"/>
          <a:stretch/>
        </p:blipFill>
        <p:spPr>
          <a:xfrm>
            <a:off x="3790766" y="1586995"/>
            <a:ext cx="1524642" cy="2667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0497CA-C452-7AD9-E0CB-185AD8DD248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362" b="1067"/>
          <a:stretch/>
        </p:blipFill>
        <p:spPr>
          <a:xfrm>
            <a:off x="6195747" y="1586995"/>
            <a:ext cx="1524641" cy="26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95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flappyBird.py</a:t>
            </a:r>
          </a:p>
        </p:txBody>
      </p:sp>
      <p:sp>
        <p:nvSpPr>
          <p:cNvPr id="481" name="Google Shape;481;p32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4F36545-214F-2E4A-BED5-C35CF0DD7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99" y="96268"/>
            <a:ext cx="402402" cy="4024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C7D83E-BE73-6024-B410-0266B5890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01" y="0"/>
            <a:ext cx="1074506" cy="663391"/>
          </a:xfrm>
          <a:prstGeom prst="rect">
            <a:avLst/>
          </a:prstGeom>
        </p:spPr>
      </p:pic>
      <p:sp>
        <p:nvSpPr>
          <p:cNvPr id="4" name="Google Shape;481;p32">
            <a:extLst>
              <a:ext uri="{FF2B5EF4-FFF2-40B4-BE49-F238E27FC236}">
                <a16:creationId xmlns:a16="http://schemas.microsoft.com/office/drawing/2014/main" id="{62B7CF29-41CB-7C9C-7AE9-B7845F7B65F5}"/>
              </a:ext>
            </a:extLst>
          </p:cNvPr>
          <p:cNvSpPr txBox="1">
            <a:spLocks/>
          </p:cNvSpPr>
          <p:nvPr/>
        </p:nvSpPr>
        <p:spPr>
          <a:xfrm>
            <a:off x="810417" y="1600647"/>
            <a:ext cx="3275530" cy="550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Fira Code"/>
              <a:buAutoNum type="arabicPeriod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US" sz="1800" i="1" dirty="0">
                <a:latin typeface="Consolas" panose="020B0609020204030204" pitchFamily="49" charset="0"/>
              </a:rPr>
              <a:t>a. </a:t>
            </a:r>
            <a:r>
              <a:rPr lang="en-US" sz="1800" i="1" dirty="0" err="1">
                <a:latin typeface="Consolas" panose="020B0609020204030204" pitchFamily="49" charset="0"/>
              </a:rPr>
              <a:t>Ống</a:t>
            </a:r>
            <a:r>
              <a:rPr lang="en-US" sz="1800" i="1" dirty="0">
                <a:latin typeface="Consolas" panose="020B0609020204030204" pitchFamily="49" charset="0"/>
              </a:rPr>
              <a:t> </a:t>
            </a:r>
            <a:r>
              <a:rPr lang="en-US" sz="1800" i="1" dirty="0" err="1">
                <a:latin typeface="Consolas" panose="020B0609020204030204" pitchFamily="49" charset="0"/>
              </a:rPr>
              <a:t>khói</a:t>
            </a:r>
            <a:endParaRPr lang="en-US" sz="1800" i="1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633EE-4168-63C5-AB9D-D5A8AEEC3235}"/>
              </a:ext>
            </a:extLst>
          </p:cNvPr>
          <p:cNvSpPr txBox="1"/>
          <p:nvPr/>
        </p:nvSpPr>
        <p:spPr>
          <a:xfrm>
            <a:off x="872400" y="2159609"/>
            <a:ext cx="38297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b="0" i="0" dirty="0">
                <a:solidFill>
                  <a:srgbClr val="E4E6EB"/>
                </a:solidFill>
                <a:effectLst/>
                <a:latin typeface="Consolas" panose="020B0609020204030204" pitchFamily="49" charset="0"/>
              </a:rPr>
              <a:t>Các ống luôn di chuyển qua trái</a:t>
            </a:r>
            <a:endParaRPr lang="en-US" b="0" i="0" dirty="0">
              <a:solidFill>
                <a:srgbClr val="E4E6EB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vi-VN" b="0" i="0" dirty="0">
              <a:solidFill>
                <a:srgbClr val="E4E6EB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vi-VN" b="0" i="0" dirty="0">
                <a:solidFill>
                  <a:srgbClr val="E4E6EB"/>
                </a:solidFill>
                <a:effectLst/>
                <a:latin typeface="Consolas" panose="020B0609020204030204" pitchFamily="49" charset="0"/>
              </a:rPr>
              <a:t>Ống nào đi hết qua trái </a:t>
            </a:r>
            <a:r>
              <a:rPr lang="en-US" b="0" i="0" dirty="0">
                <a:solidFill>
                  <a:srgbClr val="E4E6EB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lang="vi-VN" b="0" i="0" dirty="0">
                <a:solidFill>
                  <a:srgbClr val="E4E6EB"/>
                </a:solidFill>
                <a:effectLst/>
                <a:latin typeface="Consolas" panose="020B0609020204030204" pitchFamily="49" charset="0"/>
              </a:rPr>
              <a:t>ống mới được tạo ra</a:t>
            </a:r>
            <a:endParaRPr lang="en-US" b="0" i="0" dirty="0">
              <a:solidFill>
                <a:srgbClr val="E4E6EB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vi-VN" b="0" i="0" dirty="0">
              <a:solidFill>
                <a:srgbClr val="E4E6EB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vi-VN" b="0" i="0" dirty="0">
                <a:solidFill>
                  <a:srgbClr val="E4E6EB"/>
                </a:solidFill>
                <a:effectLst/>
                <a:latin typeface="Consolas" panose="020B0609020204030204" pitchFamily="49" charset="0"/>
              </a:rPr>
              <a:t>Các ống có chiều cao ngẫu nhiên</a:t>
            </a:r>
          </a:p>
          <a:p>
            <a:pPr algn="l"/>
            <a:endParaRPr lang="vi-VN" b="0" i="0" dirty="0">
              <a:solidFill>
                <a:srgbClr val="E4E6EB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vi-VN" b="0" i="0" dirty="0">
                <a:solidFill>
                  <a:srgbClr val="E4E6EB"/>
                </a:solidFill>
                <a:effectLst/>
                <a:latin typeface="Consolas" panose="020B0609020204030204" pitchFamily="49" charset="0"/>
              </a:rPr>
              <a:t>Khoảng cách giữa ống trên và ống dưới không đổi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CE559C-36B6-0E44-E542-D2A4C0400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8772" y="1739830"/>
            <a:ext cx="3408558" cy="24672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DEBE2E-431E-4500-F7FB-F579E552215A}"/>
              </a:ext>
            </a:extLst>
          </p:cNvPr>
          <p:cNvSpPr txBox="1"/>
          <p:nvPr/>
        </p:nvSpPr>
        <p:spPr>
          <a:xfrm>
            <a:off x="298112" y="1236750"/>
            <a:ext cx="38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 </a:t>
            </a:r>
            <a:r>
              <a:rPr lang="en-US" sz="1800" b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Thiết</a:t>
            </a:r>
            <a:r>
              <a:rPr lang="en-US" sz="18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kế</a:t>
            </a:r>
            <a:r>
              <a:rPr lang="en-US" sz="18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nhân</a:t>
            </a:r>
            <a:r>
              <a:rPr lang="en-US" sz="18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vật</a:t>
            </a:r>
            <a:endParaRPr lang="en-US" sz="1800" b="1" dirty="0">
              <a:solidFill>
                <a:schemeClr val="tx1">
                  <a:lumMod val="10000"/>
                  <a:lumOff val="9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58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flappyBird.py</a:t>
            </a:r>
          </a:p>
        </p:txBody>
      </p:sp>
      <p:sp>
        <p:nvSpPr>
          <p:cNvPr id="481" name="Google Shape;481;p32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4F36545-214F-2E4A-BED5-C35CF0DD7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99" y="96268"/>
            <a:ext cx="402402" cy="4024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C7D83E-BE73-6024-B410-0266B5890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01" y="0"/>
            <a:ext cx="1074506" cy="663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11743A-CBD6-52C5-2AA6-439513CC4A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79" y="1720158"/>
            <a:ext cx="3612976" cy="2196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2BEEF-D710-E689-050A-6EEB7098F9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2850" y="1720158"/>
            <a:ext cx="3612976" cy="218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5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flappyBird.py</a:t>
            </a:r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4F36545-214F-2E4A-BED5-C35CF0DD7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99" y="96268"/>
            <a:ext cx="402402" cy="4024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C7D83E-BE73-6024-B410-0266B5890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01" y="0"/>
            <a:ext cx="1074506" cy="66339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CF7744-70A5-815B-CFC7-CA0548A38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188900"/>
            <a:ext cx="7703999" cy="3380100"/>
          </a:xfrm>
        </p:spPr>
        <p:txBody>
          <a:bodyPr/>
          <a:lstStyle/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33DBE9-ED16-5550-CB8B-A36A4E434A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2575" y="1761093"/>
            <a:ext cx="4287624" cy="2339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F088E-AE2F-C434-C263-C0E10376C0DC}"/>
              </a:ext>
            </a:extLst>
          </p:cNvPr>
          <p:cNvSpPr txBox="1"/>
          <p:nvPr/>
        </p:nvSpPr>
        <p:spPr>
          <a:xfrm>
            <a:off x="1169313" y="1775518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b. </a:t>
            </a:r>
            <a:r>
              <a:rPr lang="en-US" sz="1800" i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Ông</a:t>
            </a:r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già</a:t>
            </a:r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 Noel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C4E70D-31F2-0F2D-C762-1A0478060E17}"/>
              </a:ext>
            </a:extLst>
          </p:cNvPr>
          <p:cNvSpPr txBox="1"/>
          <p:nvPr/>
        </p:nvSpPr>
        <p:spPr>
          <a:xfrm>
            <a:off x="859712" y="2399561"/>
            <a:ext cx="290268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dirty="0">
                <a:solidFill>
                  <a:srgbClr val="E4E6EB"/>
                </a:solidFill>
                <a:latin typeface="Consolas" panose="020B0609020204030204" pitchFamily="49" charset="0"/>
              </a:rPr>
              <a:t>B</a:t>
            </a:r>
            <a:r>
              <a:rPr lang="vi-VN" b="0" i="0" dirty="0">
                <a:solidFill>
                  <a:srgbClr val="E4E6EB"/>
                </a:solidFill>
                <a:effectLst/>
                <a:latin typeface="Consolas" panose="020B0609020204030204" pitchFamily="49" charset="0"/>
              </a:rPr>
              <a:t>ấm phím cách (space) để </a:t>
            </a:r>
            <a:r>
              <a:rPr lang="vi-VN" dirty="0">
                <a:solidFill>
                  <a:srgbClr val="E4E6EB"/>
                </a:solidFill>
                <a:latin typeface="Consolas" panose="020B0609020204030204" pitchFamily="49" charset="0"/>
              </a:rPr>
              <a:t>nhân vật</a:t>
            </a:r>
            <a:r>
              <a:rPr lang="vi-VN" b="0" i="0" dirty="0">
                <a:solidFill>
                  <a:srgbClr val="E4E6EB"/>
                </a:solidFill>
                <a:effectLst/>
                <a:latin typeface="Consolas" panose="020B0609020204030204" pitchFamily="49" charset="0"/>
              </a:rPr>
              <a:t> nhảy lên</a:t>
            </a:r>
            <a:endParaRPr lang="en-US" b="0" i="0" dirty="0">
              <a:solidFill>
                <a:srgbClr val="E4E6EB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rgbClr val="E4E6EB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rgbClr val="E4E6EB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 err="1">
                <a:solidFill>
                  <a:srgbClr val="E4E6EB"/>
                </a:solidFill>
                <a:latin typeface="Consolas" panose="020B0609020204030204" pitchFamily="49" charset="0"/>
              </a:rPr>
              <a:t>Nhân</a:t>
            </a:r>
            <a:r>
              <a:rPr lang="en-US" dirty="0">
                <a:solidFill>
                  <a:srgbClr val="E4E6E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E4E6EB"/>
                </a:solidFill>
                <a:latin typeface="Consolas" panose="020B0609020204030204" pitchFamily="49" charset="0"/>
              </a:rPr>
              <a:t>vật</a:t>
            </a:r>
            <a:r>
              <a:rPr lang="vi-VN" b="0" i="0" dirty="0">
                <a:solidFill>
                  <a:srgbClr val="E4E6EB"/>
                </a:solidFill>
                <a:effectLst/>
                <a:latin typeface="Consolas" panose="020B0609020204030204" pitchFamily="49" charset="0"/>
              </a:rPr>
              <a:t> rơi tự do do trọng lực (tốc độ rơi tăng dần theo thời gian)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940A5-ECD0-E2E3-A4EA-07B7BC042ADB}"/>
              </a:ext>
            </a:extLst>
          </p:cNvPr>
          <p:cNvSpPr txBox="1"/>
          <p:nvPr/>
        </p:nvSpPr>
        <p:spPr>
          <a:xfrm>
            <a:off x="298112" y="1236750"/>
            <a:ext cx="38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 </a:t>
            </a:r>
            <a:r>
              <a:rPr lang="en-US" sz="1800" b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Thiết</a:t>
            </a:r>
            <a:r>
              <a:rPr lang="en-US" sz="18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kế</a:t>
            </a:r>
            <a:r>
              <a:rPr lang="en-US" sz="18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nhân</a:t>
            </a:r>
            <a:r>
              <a:rPr lang="en-US" sz="18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vật</a:t>
            </a:r>
            <a:endParaRPr lang="en-US" sz="1800" b="1" dirty="0">
              <a:solidFill>
                <a:schemeClr val="tx1">
                  <a:lumMod val="10000"/>
                  <a:lumOff val="9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6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flappyBird.py</a:t>
            </a:r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4F36545-214F-2E4A-BED5-C35CF0DD7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99" y="96268"/>
            <a:ext cx="402402" cy="4024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C7D83E-BE73-6024-B410-0266B5890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01" y="0"/>
            <a:ext cx="1074506" cy="66339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CF7744-70A5-815B-CFC7-CA0548A38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188900"/>
            <a:ext cx="7703999" cy="3380100"/>
          </a:xfrm>
        </p:spPr>
        <p:txBody>
          <a:bodyPr/>
          <a:lstStyle/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65A83-4B9D-DB69-E4F7-7D022530A7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2408" y="1675734"/>
            <a:ext cx="5027791" cy="2743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3AB19-1CED-D6C0-A446-5F249D841722}"/>
              </a:ext>
            </a:extLst>
          </p:cNvPr>
          <p:cNvSpPr txBox="1"/>
          <p:nvPr/>
        </p:nvSpPr>
        <p:spPr>
          <a:xfrm>
            <a:off x="1009710" y="2460371"/>
            <a:ext cx="1881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a. </a:t>
            </a:r>
            <a:r>
              <a:rPr lang="en-US" sz="1800" i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Kiểm</a:t>
            </a:r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tra</a:t>
            </a:r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va</a:t>
            </a:r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chạm</a:t>
            </a:r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giữa</a:t>
            </a:r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ông</a:t>
            </a:r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già</a:t>
            </a:r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 Noel </a:t>
            </a:r>
            <a:r>
              <a:rPr lang="en-US" sz="1800" i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và</a:t>
            </a:r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ống</a:t>
            </a:r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khói</a:t>
            </a:r>
            <a:endParaRPr lang="en-US" sz="1800" i="1" dirty="0">
              <a:solidFill>
                <a:schemeClr val="tx1">
                  <a:lumMod val="10000"/>
                  <a:lumOff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970FD8-25C2-0904-F1B1-CDD91327BAA3}"/>
              </a:ext>
            </a:extLst>
          </p:cNvPr>
          <p:cNvSpPr txBox="1"/>
          <p:nvPr/>
        </p:nvSpPr>
        <p:spPr>
          <a:xfrm>
            <a:off x="298112" y="1272142"/>
            <a:ext cx="38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4. </a:t>
            </a:r>
            <a:r>
              <a:rPr lang="en-US" sz="1800" b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Thiết</a:t>
            </a:r>
            <a:r>
              <a:rPr lang="en-US" sz="18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kế</a:t>
            </a:r>
            <a:r>
              <a:rPr lang="en-US" sz="18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chức</a:t>
            </a:r>
            <a:r>
              <a:rPr lang="en-US" sz="18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năng</a:t>
            </a:r>
            <a:endParaRPr lang="en-US" sz="1800" b="1" dirty="0">
              <a:solidFill>
                <a:schemeClr val="tx1">
                  <a:lumMod val="10000"/>
                  <a:lumOff val="9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03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flappyBird.py</a:t>
            </a:r>
          </a:p>
        </p:txBody>
      </p:sp>
      <p:sp>
        <p:nvSpPr>
          <p:cNvPr id="482" name="Google Shape;482;p32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4F36545-214F-2E4A-BED5-C35CF0DD7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99" y="96268"/>
            <a:ext cx="402402" cy="4024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C7D83E-BE73-6024-B410-0266B5890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601" y="0"/>
            <a:ext cx="1074506" cy="66339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CF7744-70A5-815B-CFC7-CA0548A38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188900"/>
            <a:ext cx="7703999" cy="3380100"/>
          </a:xfrm>
        </p:spPr>
        <p:txBody>
          <a:bodyPr/>
          <a:lstStyle/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28590-D3E1-1601-37FB-64150C89E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591" y="1662549"/>
            <a:ext cx="3542809" cy="27781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E37DD0-343F-8C9E-30FA-5705F9D25AA3}"/>
              </a:ext>
            </a:extLst>
          </p:cNvPr>
          <p:cNvSpPr txBox="1"/>
          <p:nvPr/>
        </p:nvSpPr>
        <p:spPr>
          <a:xfrm>
            <a:off x="2522414" y="1215129"/>
            <a:ext cx="397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b. </a:t>
            </a:r>
            <a:r>
              <a:rPr lang="en-US" sz="1800" i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Tính</a:t>
            </a:r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điểm</a:t>
            </a:r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và</a:t>
            </a:r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cập</a:t>
            </a:r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nhật</a:t>
            </a:r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điểm</a:t>
            </a:r>
            <a:endParaRPr lang="en-US" sz="1800" i="1" dirty="0">
              <a:solidFill>
                <a:schemeClr val="tx1">
                  <a:lumMod val="10000"/>
                  <a:lumOff val="9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43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flappyBird.py</a:t>
            </a:r>
          </a:p>
        </p:txBody>
      </p:sp>
      <p:sp>
        <p:nvSpPr>
          <p:cNvPr id="482" name="Google Shape;482;p32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4F36545-214F-2E4A-BED5-C35CF0DD7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99" y="96268"/>
            <a:ext cx="402402" cy="4024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C7D83E-BE73-6024-B410-0266B5890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601" y="0"/>
            <a:ext cx="1074506" cy="66339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CF7744-70A5-815B-CFC7-CA0548A38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188900"/>
            <a:ext cx="7703999" cy="3380100"/>
          </a:xfrm>
        </p:spPr>
        <p:txBody>
          <a:bodyPr/>
          <a:lstStyle/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3AB19-1CED-D6C0-A446-5F249D841722}"/>
              </a:ext>
            </a:extLst>
          </p:cNvPr>
          <p:cNvSpPr txBox="1"/>
          <p:nvPr/>
        </p:nvSpPr>
        <p:spPr>
          <a:xfrm>
            <a:off x="3158595" y="1234224"/>
            <a:ext cx="282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c. </a:t>
            </a:r>
            <a:r>
              <a:rPr lang="en-US" sz="1800" i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Tạm</a:t>
            </a:r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dừng</a:t>
            </a:r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trò</a:t>
            </a:r>
            <a:r>
              <a:rPr lang="en-US" sz="18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chơi</a:t>
            </a:r>
            <a:endParaRPr lang="en-US" sz="1800" i="1" dirty="0">
              <a:solidFill>
                <a:schemeClr val="tx1">
                  <a:lumMod val="10000"/>
                  <a:lumOff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7557E-E250-05BF-7D36-D4D9F2010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4198" y="1766853"/>
            <a:ext cx="6195597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2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flappyBird.py</a:t>
            </a:r>
          </a:p>
        </p:txBody>
      </p:sp>
      <p:sp>
        <p:nvSpPr>
          <p:cNvPr id="482" name="Google Shape;482;p32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4F36545-214F-2E4A-BED5-C35CF0DD7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99" y="96268"/>
            <a:ext cx="402402" cy="40240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CF7744-70A5-815B-CFC7-CA0548A38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188900"/>
            <a:ext cx="7703999" cy="3380100"/>
          </a:xfrm>
        </p:spPr>
        <p:txBody>
          <a:bodyPr/>
          <a:lstStyle/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  <a:p>
            <a:pPr marL="158750" indent="0">
              <a:buNone/>
            </a:pPr>
            <a:endParaRPr lang="en-US" sz="1100" dirty="0"/>
          </a:p>
        </p:txBody>
      </p:sp>
      <p:sp>
        <p:nvSpPr>
          <p:cNvPr id="3" name="Google Shape;3564;p90">
            <a:extLst>
              <a:ext uri="{FF2B5EF4-FFF2-40B4-BE49-F238E27FC236}">
                <a16:creationId xmlns:a16="http://schemas.microsoft.com/office/drawing/2014/main" id="{7E608A9D-2C0E-C4A9-FD4D-66E5D8A1DAD3}"/>
              </a:ext>
            </a:extLst>
          </p:cNvPr>
          <p:cNvSpPr txBox="1">
            <a:spLocks/>
          </p:cNvSpPr>
          <p:nvPr/>
        </p:nvSpPr>
        <p:spPr>
          <a:xfrm>
            <a:off x="916604" y="1885352"/>
            <a:ext cx="4734928" cy="2247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400" dirty="0" err="1"/>
              <a:t>Cảm</a:t>
            </a:r>
            <a:r>
              <a:rPr lang="en-US" sz="4400" dirty="0"/>
              <a:t> </a:t>
            </a:r>
            <a:r>
              <a:rPr lang="en-US" sz="4400" dirty="0" err="1"/>
              <a:t>ơn</a:t>
            </a:r>
            <a:r>
              <a:rPr lang="en-US" sz="4400" dirty="0"/>
              <a:t> </a:t>
            </a:r>
            <a:r>
              <a:rPr lang="en-US" sz="4400" dirty="0" err="1"/>
              <a:t>thầy</a:t>
            </a:r>
            <a:r>
              <a:rPr lang="en-US" sz="4400" dirty="0"/>
              <a:t> </a:t>
            </a:r>
            <a:r>
              <a:rPr lang="en-US" sz="4400" dirty="0" err="1"/>
              <a:t>và</a:t>
            </a:r>
            <a:r>
              <a:rPr lang="en-US" sz="4400" dirty="0"/>
              <a:t> </a:t>
            </a:r>
            <a:r>
              <a:rPr lang="en-US" sz="4400" dirty="0" err="1"/>
              <a:t>các</a:t>
            </a:r>
            <a:r>
              <a:rPr lang="en-US" sz="4400" dirty="0"/>
              <a:t> </a:t>
            </a:r>
            <a:r>
              <a:rPr lang="en-US" sz="4400" dirty="0" err="1"/>
              <a:t>bạn</a:t>
            </a:r>
            <a:r>
              <a:rPr lang="en-US" sz="4400" dirty="0"/>
              <a:t> </a:t>
            </a:r>
            <a:r>
              <a:rPr lang="en-US" sz="4400" dirty="0" err="1"/>
              <a:t>đã</a:t>
            </a:r>
            <a:r>
              <a:rPr lang="en-US" sz="4400" dirty="0"/>
              <a:t> </a:t>
            </a:r>
            <a:r>
              <a:rPr lang="en-US" sz="4400" dirty="0" err="1"/>
              <a:t>lắng</a:t>
            </a:r>
            <a:r>
              <a:rPr lang="en-US" sz="4400" dirty="0"/>
              <a:t> </a:t>
            </a:r>
            <a:r>
              <a:rPr lang="en-US" sz="4400" dirty="0" err="1"/>
              <a:t>nghe</a:t>
            </a:r>
            <a:r>
              <a:rPr lang="en-US" sz="4400" dirty="0"/>
              <a:t>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7788F-D20B-7649-6CD0-7D6C1224A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137" y="1188900"/>
            <a:ext cx="2118662" cy="33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36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6" name="Google Shape;746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47" name="Google Shape;747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8" name="Google Shape;748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0" name="Google Shape;750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51" name="Google Shape;751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2" name="Google Shape;752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53" name="Google Shape;753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4" name="Google Shape;754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55" name="Google Shape;755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6" name="Google Shape;756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57" name="Google Shape;757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58" name="Google Shape;758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0" name="Google Shape;760;p4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flappyBird.py</a:t>
            </a:r>
          </a:p>
        </p:txBody>
      </p:sp>
      <p:sp>
        <p:nvSpPr>
          <p:cNvPr id="761" name="Google Shape;761;p42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Thành</a:t>
            </a:r>
            <a:r>
              <a:rPr lang="en-US" sz="2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viên</a:t>
            </a:r>
            <a:r>
              <a:rPr lang="en-US" sz="2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trong</a:t>
            </a:r>
            <a:r>
              <a:rPr lang="en-US" sz="2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nhóm</a:t>
            </a:r>
            <a:endParaRPr sz="20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762" name="Google Shape;762;p42"/>
          <p:cNvSpPr txBox="1">
            <a:spLocks noGrp="1"/>
          </p:cNvSpPr>
          <p:nvPr>
            <p:ph type="title"/>
          </p:nvPr>
        </p:nvSpPr>
        <p:spPr>
          <a:xfrm>
            <a:off x="843052" y="308956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Hoàng</a:t>
            </a:r>
            <a:r>
              <a:rPr lang="en-US" sz="1400" dirty="0"/>
              <a:t> </a:t>
            </a:r>
            <a:r>
              <a:rPr lang="en-US" sz="1400" dirty="0" err="1"/>
              <a:t>Đình</a:t>
            </a:r>
            <a:r>
              <a:rPr lang="en-US" sz="1400" dirty="0"/>
              <a:t> </a:t>
            </a:r>
            <a:r>
              <a:rPr lang="en-US" sz="1400" dirty="0" err="1"/>
              <a:t>Trung</a:t>
            </a:r>
            <a:br>
              <a:rPr lang="en-US" sz="1400" dirty="0"/>
            </a:br>
            <a:r>
              <a:rPr lang="en-US" sz="1400" dirty="0"/>
              <a:t>- 20001986</a:t>
            </a:r>
            <a:endParaRPr sz="1400" dirty="0"/>
          </a:p>
        </p:txBody>
      </p:sp>
      <p:sp>
        <p:nvSpPr>
          <p:cNvPr id="764" name="Google Shape;764;p42"/>
          <p:cNvSpPr txBox="1">
            <a:spLocks noGrp="1"/>
          </p:cNvSpPr>
          <p:nvPr>
            <p:ph type="title" idx="2"/>
          </p:nvPr>
        </p:nvSpPr>
        <p:spPr>
          <a:xfrm>
            <a:off x="3483900" y="308956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Nguyễn </a:t>
            </a:r>
            <a:r>
              <a:rPr lang="en" sz="1400" dirty="0" err="1"/>
              <a:t>Hoài</a:t>
            </a:r>
            <a:r>
              <a:rPr lang="en" sz="1400" dirty="0"/>
              <a:t> </a:t>
            </a:r>
            <a:r>
              <a:rPr lang="en" sz="1400" dirty="0" err="1"/>
              <a:t>Sơn</a:t>
            </a:r>
            <a:br>
              <a:rPr lang="en" sz="1400" dirty="0"/>
            </a:br>
            <a:r>
              <a:rPr lang="en" sz="1400" dirty="0"/>
              <a:t>- 20001971</a:t>
            </a:r>
            <a:endParaRPr sz="1400" dirty="0"/>
          </a:p>
        </p:txBody>
      </p:sp>
      <p:sp>
        <p:nvSpPr>
          <p:cNvPr id="766" name="Google Shape;766;p42"/>
          <p:cNvSpPr txBox="1">
            <a:spLocks noGrp="1"/>
          </p:cNvSpPr>
          <p:nvPr>
            <p:ph type="title" idx="4"/>
          </p:nvPr>
        </p:nvSpPr>
        <p:spPr>
          <a:xfrm>
            <a:off x="6124748" y="308956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Phan </a:t>
            </a:r>
            <a:r>
              <a:rPr lang="en" sz="1400" dirty="0" err="1"/>
              <a:t>Văn</a:t>
            </a:r>
            <a:r>
              <a:rPr lang="en" sz="1400" dirty="0"/>
              <a:t> </a:t>
            </a:r>
            <a:r>
              <a:rPr lang="en" sz="1400" dirty="0" err="1"/>
              <a:t>Tuấn</a:t>
            </a:r>
            <a:r>
              <a:rPr lang="en" sz="1400" dirty="0"/>
              <a:t> </a:t>
            </a:r>
            <a:br>
              <a:rPr lang="en" sz="1400" dirty="0"/>
            </a:br>
            <a:r>
              <a:rPr lang="en" sz="1400" dirty="0"/>
              <a:t>- 20001987</a:t>
            </a:r>
            <a:endParaRPr sz="1400" dirty="0"/>
          </a:p>
        </p:txBody>
      </p:sp>
      <p:sp>
        <p:nvSpPr>
          <p:cNvPr id="812" name="Google Shape;812;p4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17" name="Google Shape;817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Male, man, people, person, avatar, white, tone Icon">
            <a:extLst>
              <a:ext uri="{FF2B5EF4-FFF2-40B4-BE49-F238E27FC236}">
                <a16:creationId xmlns:a16="http://schemas.microsoft.com/office/drawing/2014/main" id="{FC8C352F-E900-EF5F-86EA-E1F02F98D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52" y="153993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le, boy, person, people, avatar, white, tone Icon">
            <a:extLst>
              <a:ext uri="{FF2B5EF4-FFF2-40B4-BE49-F238E27FC236}">
                <a16:creationId xmlns:a16="http://schemas.microsoft.com/office/drawing/2014/main" id="{E6B2C872-18CF-3193-CC43-81C697741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648" y="153993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le, people, avatar, man, boy, curly, hair Icon">
            <a:extLst>
              <a:ext uri="{FF2B5EF4-FFF2-40B4-BE49-F238E27FC236}">
                <a16:creationId xmlns:a16="http://schemas.microsoft.com/office/drawing/2014/main" id="{E7B9BA7A-795A-2AD9-9A9C-4B2E0D3B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53993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5D1D5A-9112-58FB-9E74-3503C4CA1A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698" y="47496"/>
            <a:ext cx="402402" cy="4024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" grpId="0"/>
      <p:bldP spid="764" grpId="0"/>
      <p:bldP spid="7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39" name="Google Shape;93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" name="Google Shape;94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42" name="Google Shape;94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43" name="Google Shape;94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4" name="Google Shape;94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45" name="Google Shape;94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6" name="Google Shape;94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47" name="Google Shape;94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8" name="Google Shape;94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49" name="Google Shape;94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50" name="Google Shape;95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2" name="Google Shape;952;p5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flappyBird.py</a:t>
            </a:r>
          </a:p>
        </p:txBody>
      </p:sp>
      <p:sp>
        <p:nvSpPr>
          <p:cNvPr id="988" name="Google Shape;988;p5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5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2" name="Google Shape;992;p50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93" name="Google Shape;993;p50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pygame 1.9.5">
            <a:extLst>
              <a:ext uri="{FF2B5EF4-FFF2-40B4-BE49-F238E27FC236}">
                <a16:creationId xmlns:a16="http://schemas.microsoft.com/office/drawing/2014/main" id="{D90EF921-A731-1104-733B-547D3BB9C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99" y="355774"/>
            <a:ext cx="2377647" cy="94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A041FB-1BA3-6D02-5129-435E25CCA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98" y="47496"/>
            <a:ext cx="402402" cy="402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715CEE-949D-59CF-29E3-857105801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113" y="1837708"/>
            <a:ext cx="3510436" cy="21622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4E6D1D-3236-D1DD-6A1F-FFBF8FC00372}"/>
              </a:ext>
            </a:extLst>
          </p:cNvPr>
          <p:cNvSpPr txBox="1"/>
          <p:nvPr/>
        </p:nvSpPr>
        <p:spPr>
          <a:xfrm>
            <a:off x="5844668" y="1578320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Flap Santa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7B41B-1CF7-1B50-CD48-0A6BFD86DC0F}"/>
              </a:ext>
            </a:extLst>
          </p:cNvPr>
          <p:cNvSpPr txBox="1"/>
          <p:nvPr/>
        </p:nvSpPr>
        <p:spPr>
          <a:xfrm>
            <a:off x="736262" y="1535333"/>
            <a:ext cx="37271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MỤC LỤC</a:t>
            </a:r>
          </a:p>
          <a:p>
            <a:pPr algn="ctr"/>
            <a:endParaRPr lang="en-VN" sz="18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VN" sz="18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VN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Phần 1: Các yếu tố lập trình game cơ bản với Pygame</a:t>
            </a:r>
          </a:p>
          <a:p>
            <a:endParaRPr lang="en-VN" sz="18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VN" sz="18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VN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Phần 2: Trò chơi Flappy Bird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39" name="Google Shape;93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" name="Google Shape;94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42" name="Google Shape;94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43" name="Google Shape;94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4" name="Google Shape;94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45" name="Google Shape;94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6" name="Google Shape;94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47" name="Google Shape;94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8" name="Google Shape;94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49" name="Google Shape;94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50" name="Google Shape;95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2" name="Google Shape;952;p5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flappyBird.py</a:t>
            </a:r>
          </a:p>
        </p:txBody>
      </p:sp>
      <p:sp>
        <p:nvSpPr>
          <p:cNvPr id="988" name="Google Shape;988;p5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5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2" name="Google Shape;992;p50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93" name="Google Shape;993;p50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pygame 1.9.5">
            <a:extLst>
              <a:ext uri="{FF2B5EF4-FFF2-40B4-BE49-F238E27FC236}">
                <a16:creationId xmlns:a16="http://schemas.microsoft.com/office/drawing/2014/main" id="{D90EF921-A731-1104-733B-547D3BB9C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99" y="355774"/>
            <a:ext cx="2377647" cy="94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A041FB-1BA3-6D02-5129-435E25CCA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98" y="47496"/>
            <a:ext cx="402402" cy="402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715CEE-949D-59CF-29E3-857105801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113" y="1837708"/>
            <a:ext cx="3510436" cy="21622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4E6D1D-3236-D1DD-6A1F-FFBF8FC00372}"/>
              </a:ext>
            </a:extLst>
          </p:cNvPr>
          <p:cNvSpPr txBox="1"/>
          <p:nvPr/>
        </p:nvSpPr>
        <p:spPr>
          <a:xfrm>
            <a:off x="5844668" y="1578320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Flap Santa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7B41B-1CF7-1B50-CD48-0A6BFD86DC0F}"/>
              </a:ext>
            </a:extLst>
          </p:cNvPr>
          <p:cNvSpPr txBox="1"/>
          <p:nvPr/>
        </p:nvSpPr>
        <p:spPr>
          <a:xfrm>
            <a:off x="736262" y="1725446"/>
            <a:ext cx="37271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Phần 1: Các yếu tố lập trình game cơ bản với Pygame</a:t>
            </a:r>
          </a:p>
          <a:p>
            <a:endParaRPr lang="en-VN" sz="18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VN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 Giới thiệu Pygame</a:t>
            </a:r>
          </a:p>
          <a:p>
            <a:r>
              <a:rPr lang="en-VN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 Sơ lược về lập trình game</a:t>
            </a:r>
          </a:p>
        </p:txBody>
      </p:sp>
    </p:spTree>
    <p:extLst>
      <p:ext uri="{BB962C8B-B14F-4D97-AF65-F5344CB8AC3E}">
        <p14:creationId xmlns:p14="http://schemas.microsoft.com/office/powerpoint/2010/main" val="101614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81;p32">
            <a:extLst>
              <a:ext uri="{FF2B5EF4-FFF2-40B4-BE49-F238E27FC236}">
                <a16:creationId xmlns:a16="http://schemas.microsoft.com/office/drawing/2014/main" id="{CBC9A5BA-D8B0-E2F2-BC68-A16EC7A60A50}"/>
              </a:ext>
            </a:extLst>
          </p:cNvPr>
          <p:cNvSpPr txBox="1">
            <a:spLocks/>
          </p:cNvSpPr>
          <p:nvPr/>
        </p:nvSpPr>
        <p:spPr>
          <a:xfrm>
            <a:off x="886508" y="1487392"/>
            <a:ext cx="7161291" cy="92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Fira Code"/>
              <a:buAutoNum type="arabicPeriod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800" b="1" dirty="0">
                <a:latin typeface="Consolas" panose="020B0609020204030204" pitchFamily="49" charset="0"/>
              </a:rPr>
              <a:t>1. </a:t>
            </a:r>
            <a:r>
              <a:rPr lang="en-US" sz="1800" b="1" dirty="0" err="1">
                <a:latin typeface="Consolas" panose="020B0609020204030204" pitchFamily="49" charset="0"/>
              </a:rPr>
              <a:t>Giới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thiệu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Pygame</a:t>
            </a:r>
            <a:endParaRPr lang="en-US" sz="1800" b="1" dirty="0">
              <a:latin typeface="Consolas" panose="020B0609020204030204" pitchFamily="49" charset="0"/>
            </a:endParaRPr>
          </a:p>
          <a:p>
            <a:pPr marL="0" indent="0">
              <a:buFont typeface="Fira Code"/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buFont typeface="Fira Code"/>
              <a:buNone/>
            </a:pPr>
            <a:r>
              <a:rPr lang="en-US" sz="1400" dirty="0">
                <a:latin typeface="Consolas" panose="020B0609020204030204" pitchFamily="49" charset="0"/>
              </a:rPr>
              <a:t>- </a:t>
            </a:r>
            <a:r>
              <a:rPr lang="en-US" sz="1400" dirty="0" err="1">
                <a:latin typeface="Consolas" panose="020B0609020204030204" pitchFamily="49" charset="0"/>
              </a:rPr>
              <a:t>Pygame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là</a:t>
            </a:r>
            <a:r>
              <a:rPr lang="en-US" sz="1400" dirty="0">
                <a:latin typeface="Consolas" panose="020B0609020204030204" pitchFamily="49" charset="0"/>
              </a:rPr>
              <a:t> 1 </a:t>
            </a:r>
            <a:r>
              <a:rPr lang="en-US" sz="1400" dirty="0" err="1">
                <a:latin typeface="Consolas" panose="020B0609020204030204" pitchFamily="49" charset="0"/>
              </a:rPr>
              <a:t>bộ</a:t>
            </a:r>
            <a:r>
              <a:rPr lang="en-US" sz="1400" dirty="0">
                <a:latin typeface="Consolas" panose="020B0609020204030204" pitchFamily="49" charset="0"/>
              </a:rPr>
              <a:t> module </a:t>
            </a:r>
            <a:r>
              <a:rPr lang="en-US" sz="1400" dirty="0" err="1">
                <a:latin typeface="Consolas" panose="020B0609020204030204" pitchFamily="49" charset="0"/>
              </a:rPr>
              <a:t>đa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nền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tảng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thiết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kế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để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viết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trò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chơi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điện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tử</a:t>
            </a:r>
            <a:r>
              <a:rPr lang="en-US" sz="1400" dirty="0">
                <a:latin typeface="Consolas" panose="020B0609020204030204" pitchFamily="49" charset="0"/>
              </a:rPr>
              <a:t>. </a:t>
            </a:r>
            <a:r>
              <a:rPr lang="en-US" sz="1400" dirty="0" err="1">
                <a:latin typeface="Consolas" panose="020B0609020204030204" pitchFamily="49" charset="0"/>
              </a:rPr>
              <a:t>Nó</a:t>
            </a:r>
            <a:r>
              <a:rPr lang="en-US" sz="1400" dirty="0">
                <a:latin typeface="Consolas" panose="020B0609020204030204" pitchFamily="49" charset="0"/>
              </a:rPr>
              <a:t> bao </a:t>
            </a:r>
            <a:r>
              <a:rPr lang="en-US" sz="1400" dirty="0" err="1">
                <a:latin typeface="Consolas" panose="020B0609020204030204" pitchFamily="49" charset="0"/>
              </a:rPr>
              <a:t>gồm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đồ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họa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máy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tính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và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thư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viện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âm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thanh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được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thiết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kế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để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sử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dụng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với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ngôn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ngữ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lập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trình</a:t>
            </a:r>
            <a:r>
              <a:rPr lang="en-US" sz="1400" dirty="0">
                <a:latin typeface="Consolas" panose="020B0609020204030204" pitchFamily="49" charset="0"/>
              </a:rPr>
              <a:t> Python.</a:t>
            </a: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flappyBird.py</a:t>
            </a:r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2" descr="pygame 1.9.5">
            <a:extLst>
              <a:ext uri="{FF2B5EF4-FFF2-40B4-BE49-F238E27FC236}">
                <a16:creationId xmlns:a16="http://schemas.microsoft.com/office/drawing/2014/main" id="{0C200DA4-BD3E-B14B-6BC3-28777CD9A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93" y="520542"/>
            <a:ext cx="1791286" cy="70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FA4601-FE66-385D-6241-92ADC2DDE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893" y="2762952"/>
            <a:ext cx="7667106" cy="823515"/>
          </a:xfrm>
        </p:spPr>
        <p:txBody>
          <a:bodyPr/>
          <a:lstStyle/>
          <a:p>
            <a:pPr marL="15875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5875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5875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5875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5875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Cách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cài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đặt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Pygame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/pip install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pygame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marL="15875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5875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- Khi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viết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chương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trình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chúng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ta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cần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/import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pygame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để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sử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dung.</a:t>
            </a:r>
          </a:p>
          <a:p>
            <a:pPr marL="15875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5875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5875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5875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5875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5875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F36545-214F-2E4A-BED5-C35CF0DD7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99" y="96268"/>
            <a:ext cx="402402" cy="402402"/>
          </a:xfrm>
          <a:prstGeom prst="rect">
            <a:avLst/>
          </a:prstGeom>
        </p:spPr>
      </p:pic>
      <p:pic>
        <p:nvPicPr>
          <p:cNvPr id="12" name="Picture 2" descr="pygame 1.9.5">
            <a:extLst>
              <a:ext uri="{FF2B5EF4-FFF2-40B4-BE49-F238E27FC236}">
                <a16:creationId xmlns:a16="http://schemas.microsoft.com/office/drawing/2014/main" id="{B32E5E2F-BB27-791D-6059-12ED8576B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74" y="102307"/>
            <a:ext cx="1006124" cy="39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-US" sz="12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flappyBird.py</a:t>
            </a:r>
          </a:p>
        </p:txBody>
      </p:sp>
      <p:sp>
        <p:nvSpPr>
          <p:cNvPr id="481" name="Google Shape;481;p32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2" descr="pygame 1.9.5">
            <a:extLst>
              <a:ext uri="{FF2B5EF4-FFF2-40B4-BE49-F238E27FC236}">
                <a16:creationId xmlns:a16="http://schemas.microsoft.com/office/drawing/2014/main" id="{0C200DA4-BD3E-B14B-6BC3-28777CD9A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93" y="520542"/>
            <a:ext cx="1791286" cy="70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FA4601-FE66-385D-6241-92ADC2DDE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1" y="1249571"/>
            <a:ext cx="7704000" cy="3380100"/>
          </a:xfrm>
        </p:spPr>
        <p:txBody>
          <a:bodyPr/>
          <a:lstStyle/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15875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</a:rPr>
              <a:t>Tạo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cửa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sổ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</a:p>
          <a:p>
            <a:pPr marL="15875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sz="1200" dirty="0"/>
              <a:t>/</a:t>
            </a:r>
            <a:r>
              <a:rPr lang="en-US" sz="1200" dirty="0" err="1">
                <a:latin typeface="Consolas" panose="020B0609020204030204" pitchFamily="49" charset="0"/>
              </a:rPr>
              <a:t>Vòng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lặp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sz="1200" dirty="0"/>
          </a:p>
          <a:p>
            <a:pPr marL="158750" indent="0">
              <a:buNone/>
            </a:pPr>
            <a:r>
              <a:rPr lang="en-US" sz="1200" dirty="0"/>
              <a:t>/</a:t>
            </a:r>
            <a:r>
              <a:rPr lang="en-US" sz="1200" dirty="0" err="1">
                <a:latin typeface="Consolas" panose="020B0609020204030204" pitchFamily="49" charset="0"/>
              </a:rPr>
              <a:t>Sự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kiện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F36545-214F-2E4A-BED5-C35CF0DD7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99" y="96268"/>
            <a:ext cx="402402" cy="402402"/>
          </a:xfrm>
          <a:prstGeom prst="rect">
            <a:avLst/>
          </a:prstGeom>
        </p:spPr>
      </p:pic>
      <p:pic>
        <p:nvPicPr>
          <p:cNvPr id="12" name="Picture 2" descr="pygame 1.9.5">
            <a:extLst>
              <a:ext uri="{FF2B5EF4-FFF2-40B4-BE49-F238E27FC236}">
                <a16:creationId xmlns:a16="http://schemas.microsoft.com/office/drawing/2014/main" id="{B32E5E2F-BB27-791D-6059-12ED8576B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74" y="102307"/>
            <a:ext cx="1006124" cy="39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9C7D3-B16C-7A21-996E-16C9360F0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173" y="1590380"/>
            <a:ext cx="3303226" cy="2922557"/>
          </a:xfrm>
          <a:prstGeom prst="rect">
            <a:avLst/>
          </a:prstGeom>
        </p:spPr>
      </p:pic>
      <p:cxnSp>
        <p:nvCxnSpPr>
          <p:cNvPr id="13" name="Google Shape;454;p3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0CAEB63-BAF1-AE9A-0666-0A4D61414B0B}"/>
              </a:ext>
            </a:extLst>
          </p:cNvPr>
          <p:cNvCxnSpPr>
            <a:cxnSpLocks/>
          </p:cNvCxnSpPr>
          <p:nvPr/>
        </p:nvCxnSpPr>
        <p:spPr>
          <a:xfrm flipH="1">
            <a:off x="6003235" y="1464151"/>
            <a:ext cx="450574" cy="4310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" name="Google Shape;454;p3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8B8CBE3-A490-E269-024E-E9F8C9558A25}"/>
              </a:ext>
            </a:extLst>
          </p:cNvPr>
          <p:cNvCxnSpPr>
            <a:cxnSpLocks/>
          </p:cNvCxnSpPr>
          <p:nvPr/>
        </p:nvCxnSpPr>
        <p:spPr>
          <a:xfrm flipH="1">
            <a:off x="6595667" y="2072678"/>
            <a:ext cx="773836" cy="4013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" name="Google Shape;454;p3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E8E5313-31A7-FC37-2D88-CF7285631C17}"/>
              </a:ext>
            </a:extLst>
          </p:cNvPr>
          <p:cNvCxnSpPr>
            <a:cxnSpLocks/>
          </p:cNvCxnSpPr>
          <p:nvPr/>
        </p:nvCxnSpPr>
        <p:spPr>
          <a:xfrm>
            <a:off x="4556679" y="2971632"/>
            <a:ext cx="384711" cy="2318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" name="Google Shape;454;p3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BB9B43E-89BE-6F85-9FD6-56C0D32181CC}"/>
              </a:ext>
            </a:extLst>
          </p:cNvPr>
          <p:cNvCxnSpPr>
            <a:cxnSpLocks/>
          </p:cNvCxnSpPr>
          <p:nvPr/>
        </p:nvCxnSpPr>
        <p:spPr>
          <a:xfrm flipH="1">
            <a:off x="7368625" y="3403392"/>
            <a:ext cx="344927" cy="2368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" name="Google Shape;454;p3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10A44F-A335-A36D-0B84-65B9B7FF53B8}"/>
              </a:ext>
            </a:extLst>
          </p:cNvPr>
          <p:cNvCxnSpPr>
            <a:cxnSpLocks/>
          </p:cNvCxnSpPr>
          <p:nvPr/>
        </p:nvCxnSpPr>
        <p:spPr>
          <a:xfrm>
            <a:off x="4696655" y="3787561"/>
            <a:ext cx="460513" cy="1921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49" name="TextBox 448">
            <a:extLst>
              <a:ext uri="{FF2B5EF4-FFF2-40B4-BE49-F238E27FC236}">
                <a16:creationId xmlns:a16="http://schemas.microsoft.com/office/drawing/2014/main" id="{5F73E4A4-1E59-8EF8-194E-63BCC4B91F8D}"/>
              </a:ext>
            </a:extLst>
          </p:cNvPr>
          <p:cNvSpPr txBox="1"/>
          <p:nvPr/>
        </p:nvSpPr>
        <p:spPr>
          <a:xfrm>
            <a:off x="7060389" y="1492038"/>
            <a:ext cx="2122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#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ạo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cửa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sổ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game, 2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số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trong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tuple (WIDTH, HEIGHT)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chính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là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chiều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rộng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và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chiều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cao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của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cửa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sổ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07FB8AA8-2C17-EEA4-CEA2-437C2A6D4B48}"/>
              </a:ext>
            </a:extLst>
          </p:cNvPr>
          <p:cNvSpPr txBox="1"/>
          <p:nvPr/>
        </p:nvSpPr>
        <p:spPr>
          <a:xfrm>
            <a:off x="3102366" y="2626643"/>
            <a:ext cx="2172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#vòng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lặp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cho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game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00A51C61-8585-2DD1-AEF4-8CCAA09B48E9}"/>
              </a:ext>
            </a:extLst>
          </p:cNvPr>
          <p:cNvSpPr txBox="1"/>
          <p:nvPr/>
        </p:nvSpPr>
        <p:spPr>
          <a:xfrm>
            <a:off x="7040472" y="2972505"/>
            <a:ext cx="2172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#xét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các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sự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kiện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xảy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ra:bấm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chuột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ấn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phím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,..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0E50ED32-50BC-FE0A-7AF5-03A804BB42C6}"/>
              </a:ext>
            </a:extLst>
          </p:cNvPr>
          <p:cNvSpPr txBox="1"/>
          <p:nvPr/>
        </p:nvSpPr>
        <p:spPr>
          <a:xfrm>
            <a:off x="2735547" y="3283467"/>
            <a:ext cx="21725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vi-V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có pygame.display.flip() thì các ảnh mới vẽ được lên screen</a:t>
            </a:r>
            <a:endParaRPr lang="vi-V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Google Shape;481;p32">
            <a:extLst>
              <a:ext uri="{FF2B5EF4-FFF2-40B4-BE49-F238E27FC236}">
                <a16:creationId xmlns:a16="http://schemas.microsoft.com/office/drawing/2014/main" id="{4A0C9E3F-7C74-9F6D-BCDB-ADF6EC3D1DAE}"/>
              </a:ext>
            </a:extLst>
          </p:cNvPr>
          <p:cNvSpPr txBox="1">
            <a:spLocks/>
          </p:cNvSpPr>
          <p:nvPr/>
        </p:nvSpPr>
        <p:spPr>
          <a:xfrm>
            <a:off x="784685" y="1146214"/>
            <a:ext cx="470140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Fira Code"/>
              <a:buAutoNum type="arabicPeriod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US" sz="1800" b="1" dirty="0">
                <a:latin typeface="Consolas" panose="020B0609020204030204" pitchFamily="49" charset="0"/>
              </a:rPr>
              <a:t>2. </a:t>
            </a:r>
            <a:r>
              <a:rPr lang="en-US" sz="1800" b="1" dirty="0" err="1">
                <a:latin typeface="Consolas" panose="020B0609020204030204" pitchFamily="49" charset="0"/>
              </a:rPr>
              <a:t>Sơ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lược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về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lập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trình</a:t>
            </a:r>
            <a:r>
              <a:rPr lang="en-US" sz="1800" b="1" dirty="0">
                <a:latin typeface="Consolas" panose="020B0609020204030204" pitchFamily="49" charset="0"/>
              </a:rPr>
              <a:t> game</a:t>
            </a: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6B596-E3BB-7680-287B-2E680A777926}"/>
              </a:ext>
            </a:extLst>
          </p:cNvPr>
          <p:cNvSpPr txBox="1"/>
          <p:nvPr/>
        </p:nvSpPr>
        <p:spPr>
          <a:xfrm>
            <a:off x="5367529" y="998036"/>
            <a:ext cx="2172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vi-V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khởi tạo để sử dụng các hàm trong pygame</a:t>
            </a:r>
            <a:endParaRPr lang="vi-V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50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0"/>
      <p:bldP spid="451" grpId="0"/>
      <p:bldP spid="452" grpId="0"/>
      <p:bldP spid="45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flappyBird.py</a:t>
            </a:r>
          </a:p>
        </p:txBody>
      </p:sp>
      <p:sp>
        <p:nvSpPr>
          <p:cNvPr id="481" name="Google Shape;481;p32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2" descr="pygame 1.9.5">
            <a:extLst>
              <a:ext uri="{FF2B5EF4-FFF2-40B4-BE49-F238E27FC236}">
                <a16:creationId xmlns:a16="http://schemas.microsoft.com/office/drawing/2014/main" id="{0C200DA4-BD3E-B14B-6BC3-28777CD9A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93" y="520542"/>
            <a:ext cx="1791286" cy="70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481;p32">
            <a:extLst>
              <a:ext uri="{FF2B5EF4-FFF2-40B4-BE49-F238E27FC236}">
                <a16:creationId xmlns:a16="http://schemas.microsoft.com/office/drawing/2014/main" id="{CBC9A5BA-D8B0-E2F2-BC68-A16EC7A60A50}"/>
              </a:ext>
            </a:extLst>
          </p:cNvPr>
          <p:cNvSpPr txBox="1">
            <a:spLocks/>
          </p:cNvSpPr>
          <p:nvPr/>
        </p:nvSpPr>
        <p:spPr>
          <a:xfrm>
            <a:off x="872400" y="1341300"/>
            <a:ext cx="7704000" cy="3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Fira Code"/>
              <a:buAutoNum type="arabicPeriod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endParaRPr lang="en-US" sz="1200" dirty="0"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F36545-214F-2E4A-BED5-C35CF0DD7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99" y="96268"/>
            <a:ext cx="402402" cy="402402"/>
          </a:xfrm>
          <a:prstGeom prst="rect">
            <a:avLst/>
          </a:prstGeom>
        </p:spPr>
      </p:pic>
      <p:pic>
        <p:nvPicPr>
          <p:cNvPr id="12" name="Picture 2" descr="pygame 1.9.5">
            <a:extLst>
              <a:ext uri="{FF2B5EF4-FFF2-40B4-BE49-F238E27FC236}">
                <a16:creationId xmlns:a16="http://schemas.microsoft.com/office/drawing/2014/main" id="{B32E5E2F-BB27-791D-6059-12ED8576B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74" y="102307"/>
            <a:ext cx="1006124" cy="39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680483F-284C-4006-7D1E-68033F823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718" y="1747957"/>
            <a:ext cx="3876563" cy="240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94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39" name="Google Shape;93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" name="Google Shape;94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42" name="Google Shape;94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43" name="Google Shape;94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4" name="Google Shape;94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45" name="Google Shape;94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6" name="Google Shape;94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47" name="Google Shape;94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8" name="Google Shape;94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49" name="Google Shape;94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50" name="Google Shape;95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2" name="Google Shape;952;p5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flappyBird.py</a:t>
            </a:r>
          </a:p>
        </p:txBody>
      </p:sp>
      <p:sp>
        <p:nvSpPr>
          <p:cNvPr id="988" name="Google Shape;988;p5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5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2" name="Google Shape;992;p50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93" name="Google Shape;993;p50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pygame 1.9.5">
            <a:extLst>
              <a:ext uri="{FF2B5EF4-FFF2-40B4-BE49-F238E27FC236}">
                <a16:creationId xmlns:a16="http://schemas.microsoft.com/office/drawing/2014/main" id="{D90EF921-A731-1104-733B-547D3BB9C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99" y="355774"/>
            <a:ext cx="2377647" cy="94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A041FB-1BA3-6D02-5129-435E25CCA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98" y="47496"/>
            <a:ext cx="402402" cy="402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715CEE-949D-59CF-29E3-857105801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113" y="1837708"/>
            <a:ext cx="3510436" cy="21622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4E6D1D-3236-D1DD-6A1F-FFBF8FC00372}"/>
              </a:ext>
            </a:extLst>
          </p:cNvPr>
          <p:cNvSpPr txBox="1"/>
          <p:nvPr/>
        </p:nvSpPr>
        <p:spPr>
          <a:xfrm>
            <a:off x="5844668" y="1578320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Flap Santa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7B41B-1CF7-1B50-CD48-0A6BFD86DC0F}"/>
              </a:ext>
            </a:extLst>
          </p:cNvPr>
          <p:cNvSpPr txBox="1"/>
          <p:nvPr/>
        </p:nvSpPr>
        <p:spPr>
          <a:xfrm>
            <a:off x="736262" y="1725446"/>
            <a:ext cx="37271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Phần 2: Trò chơi Flappy Bird</a:t>
            </a:r>
          </a:p>
          <a:p>
            <a:endParaRPr lang="en-VN" sz="18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VN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 Hướng dẫn chơi</a:t>
            </a:r>
          </a:p>
          <a:p>
            <a:r>
              <a:rPr lang="en-VN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 Giao diện trò chơi</a:t>
            </a:r>
          </a:p>
          <a:p>
            <a:r>
              <a:rPr lang="en-VN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 Thiết kế nhân vật</a:t>
            </a:r>
          </a:p>
          <a:p>
            <a:r>
              <a:rPr lang="en-VN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4. Thiết kế chức năng</a:t>
            </a:r>
          </a:p>
        </p:txBody>
      </p:sp>
    </p:spTree>
    <p:extLst>
      <p:ext uri="{BB962C8B-B14F-4D97-AF65-F5344CB8AC3E}">
        <p14:creationId xmlns:p14="http://schemas.microsoft.com/office/powerpoint/2010/main" val="237584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5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flappyBird.py</a:t>
            </a:r>
          </a:p>
        </p:txBody>
      </p:sp>
      <p:sp>
        <p:nvSpPr>
          <p:cNvPr id="482" name="Google Shape;482;p32">
            <a:hlinkClick r:id="rId6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6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4F36545-214F-2E4A-BED5-C35CF0DD7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99" y="96268"/>
            <a:ext cx="402402" cy="4024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C7D83E-BE73-6024-B410-0266B5890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601" y="0"/>
            <a:ext cx="1074506" cy="663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671D4-CC3A-8BAF-74EF-A35A9BE78835}"/>
              </a:ext>
            </a:extLst>
          </p:cNvPr>
          <p:cNvSpPr txBox="1"/>
          <p:nvPr/>
        </p:nvSpPr>
        <p:spPr>
          <a:xfrm>
            <a:off x="1524621" y="1680684"/>
            <a:ext cx="38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 </a:t>
            </a:r>
            <a:r>
              <a:rPr lang="en-US" sz="1800" b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Hướng</a:t>
            </a:r>
            <a:r>
              <a:rPr lang="en-US" sz="18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dẫn</a:t>
            </a:r>
            <a:r>
              <a:rPr lang="en-US" sz="18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chơi</a:t>
            </a:r>
            <a:endParaRPr lang="en-US" sz="1800" b="1" dirty="0">
              <a:solidFill>
                <a:schemeClr val="tx1">
                  <a:lumMod val="10000"/>
                  <a:lumOff val="9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CF7744-70A5-815B-CFC7-CA0548A38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775" y="1949456"/>
            <a:ext cx="5241692" cy="2050543"/>
          </a:xfrm>
        </p:spPr>
        <p:txBody>
          <a:bodyPr/>
          <a:lstStyle/>
          <a:p>
            <a:pPr marL="158750" indent="0" algn="just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158750" indent="0" algn="just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158750" indent="0" algn="just">
              <a:buNone/>
            </a:pPr>
            <a:r>
              <a:rPr lang="en-US" sz="1400" dirty="0" err="1">
                <a:latin typeface="Consolas" panose="020B0609020204030204" pitchFamily="49" charset="0"/>
              </a:rPr>
              <a:t>Ấn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nút</a:t>
            </a:r>
            <a:r>
              <a:rPr lang="en-US" sz="1400" dirty="0">
                <a:latin typeface="Consolas" panose="020B0609020204030204" pitchFamily="49" charset="0"/>
              </a:rPr>
              <a:t> Space </a:t>
            </a:r>
            <a:r>
              <a:rPr lang="en-US" sz="1400" dirty="0" err="1">
                <a:latin typeface="Consolas" panose="020B0609020204030204" pitchFamily="49" charset="0"/>
              </a:rPr>
              <a:t>trên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bàn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phím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để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giúp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ông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già</a:t>
            </a:r>
            <a:r>
              <a:rPr lang="en-US" sz="1400" dirty="0">
                <a:latin typeface="Consolas" panose="020B0609020204030204" pitchFamily="49" charset="0"/>
              </a:rPr>
              <a:t> Noel bay </a:t>
            </a:r>
            <a:r>
              <a:rPr lang="en-US" sz="1400" dirty="0" err="1">
                <a:latin typeface="Consolas" panose="020B0609020204030204" pitchFamily="49" charset="0"/>
              </a:rPr>
              <a:t>lên</a:t>
            </a:r>
            <a:r>
              <a:rPr lang="en-US" sz="1400" dirty="0">
                <a:latin typeface="Consolas" panose="020B0609020204030204" pitchFamily="49" charset="0"/>
              </a:rPr>
              <a:t>. Qua </a:t>
            </a:r>
            <a:r>
              <a:rPr lang="en-US" sz="1400" dirty="0" err="1">
                <a:latin typeface="Consolas" panose="020B0609020204030204" pitchFamily="49" charset="0"/>
              </a:rPr>
              <a:t>mỗi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ống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người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chơi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được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cộng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thêm</a:t>
            </a:r>
            <a:r>
              <a:rPr lang="en-US" sz="1400" dirty="0">
                <a:latin typeface="Consolas" panose="020B0609020204030204" pitchFamily="49" charset="0"/>
              </a:rPr>
              <a:t> 1 </a:t>
            </a:r>
            <a:r>
              <a:rPr lang="en-US" sz="1400" dirty="0" err="1">
                <a:latin typeface="Consolas" panose="020B0609020204030204" pitchFamily="49" charset="0"/>
              </a:rPr>
              <a:t>điểm</a:t>
            </a:r>
            <a:r>
              <a:rPr lang="en-US" sz="1400" dirty="0">
                <a:latin typeface="Consolas" panose="020B0609020204030204" pitchFamily="49" charset="0"/>
              </a:rPr>
              <a:t>. </a:t>
            </a:r>
            <a:r>
              <a:rPr lang="en-US" sz="1400" dirty="0" err="1">
                <a:latin typeface="Consolas" panose="020B0609020204030204" pitchFamily="49" charset="0"/>
              </a:rPr>
              <a:t>Có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thể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nhấn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phím</a:t>
            </a:r>
            <a:r>
              <a:rPr lang="en-US" sz="1400" dirty="0">
                <a:latin typeface="Consolas" panose="020B0609020204030204" pitchFamily="49" charset="0"/>
              </a:rPr>
              <a:t> ‘p’ </a:t>
            </a:r>
            <a:r>
              <a:rPr lang="en-US" sz="1400" dirty="0" err="1">
                <a:latin typeface="Consolas" panose="020B0609020204030204" pitchFamily="49" charset="0"/>
              </a:rPr>
              <a:t>để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tạm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dừng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lượt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chơi</a:t>
            </a:r>
            <a:r>
              <a:rPr lang="en-US" sz="1400" dirty="0">
                <a:latin typeface="Consolas" panose="020B0609020204030204" pitchFamily="49" charset="0"/>
              </a:rPr>
              <a:t>.</a:t>
            </a:r>
          </a:p>
          <a:p>
            <a:pPr marL="158750" indent="0" algn="just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158750" indent="0" algn="just">
              <a:buNone/>
            </a:pPr>
            <a:r>
              <a:rPr lang="en-US" sz="1400" dirty="0" err="1">
                <a:latin typeface="Consolas" panose="020B0609020204030204" pitchFamily="49" charset="0"/>
              </a:rPr>
              <a:t>Nếu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nhân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vật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bị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rơi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xuống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đất</a:t>
            </a:r>
            <a:r>
              <a:rPr lang="en-US" sz="1400" dirty="0">
                <a:latin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</a:rPr>
              <a:t>hoặc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chạm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vào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ống</a:t>
            </a:r>
            <a:r>
              <a:rPr lang="en-US" sz="1400" dirty="0">
                <a:latin typeface="Consolas" panose="020B0609020204030204" pitchFamily="49" charset="0"/>
              </a:rPr>
              <a:t>  </a:t>
            </a:r>
          </a:p>
          <a:p>
            <a:pPr marL="158750" indent="0" algn="just">
              <a:buNone/>
            </a:pPr>
            <a:r>
              <a:rPr lang="en-US" sz="1400" dirty="0">
                <a:latin typeface="Consolas" panose="020B0609020204030204" pitchFamily="49" charset="0"/>
              </a:rPr>
              <a:t>=&gt;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GAME OVER</a:t>
            </a:r>
          </a:p>
          <a:p>
            <a:pPr marL="158750" indent="0" algn="just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  <p:pic>
        <p:nvPicPr>
          <p:cNvPr id="8" name="Screen Recording 2022-12-08 at 12.03.05.mov">
            <a:hlinkClick r:id="" action="ppaction://media"/>
            <a:extLst>
              <a:ext uri="{FF2B5EF4-FFF2-40B4-BE49-F238E27FC236}">
                <a16:creationId xmlns:a16="http://schemas.microsoft.com/office/drawing/2014/main" id="{00DC7E2C-1D61-6147-77C8-73336EC1FD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43118" y="1204111"/>
            <a:ext cx="1904681" cy="340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551</Words>
  <Application>Microsoft Office PowerPoint</Application>
  <PresentationFormat>On-screen Show (16:9)</PresentationFormat>
  <Paragraphs>253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Fira Code Light</vt:lpstr>
      <vt:lpstr>Roboto Condensed Light</vt:lpstr>
      <vt:lpstr>Oswald</vt:lpstr>
      <vt:lpstr>Al Nile</vt:lpstr>
      <vt:lpstr>Arial</vt:lpstr>
      <vt:lpstr>Fira Code</vt:lpstr>
      <vt:lpstr>Consolas</vt:lpstr>
      <vt:lpstr>Bebas Neue</vt:lpstr>
      <vt:lpstr>Lucida Fax</vt:lpstr>
      <vt:lpstr>How to Code Workshop by Slidesgo</vt:lpstr>
      <vt:lpstr>Lập Trình          Nâng Cao </vt:lpstr>
      <vt:lpstr>Thành viên trong nhóm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/HOW TO CODE WORKSHOP</dc:title>
  <dc:creator>Tuan-Phan</dc:creator>
  <cp:lastModifiedBy>Tuấn Phan</cp:lastModifiedBy>
  <cp:revision>19</cp:revision>
  <dcterms:modified xsi:type="dcterms:W3CDTF">2022-12-08T11:57:10Z</dcterms:modified>
</cp:coreProperties>
</file>